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0058400" cy="77724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autoAdjust="0"/>
  </p:normalViewPr>
  <p:slideViewPr>
    <p:cSldViewPr snapToGrid="0">
      <p:cViewPr varScale="1">
        <p:scale>
          <a:sx n="82" d="100"/>
          <a:sy n="82" d="100"/>
        </p:scale>
        <p:origin x="1032" y="90"/>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54476355279375843"/>
          <c:y val="0.13894805727518914"/>
          <c:w val="0.34360827307500025"/>
          <c:h val="0.68934031716166022"/>
        </c:manualLayout>
      </c:layout>
      <c:pieChart>
        <c:varyColors val="1"/>
        <c:ser>
          <c:idx val="0"/>
          <c:order val="0"/>
          <c:tx>
            <c:strRef>
              <c:f>Sheet1!$B$1</c:f>
              <c:strCache>
                <c:ptCount val="1"/>
                <c:pt idx="0">
                  <c:v>Grade Set-Up</c:v>
                </c:pt>
              </c:strCache>
            </c:strRef>
          </c:tx>
          <c:dLbls>
            <c:spPr>
              <a:noFill/>
              <a:ln>
                <a:noFill/>
              </a:ln>
              <a:effectLst/>
            </c:spPr>
            <c:txPr>
              <a:bodyPr rot="0" vert="horz"/>
              <a:lstStyle/>
              <a:p>
                <a:pPr>
                  <a:defRPr sz="1600" baseline="0"/>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Participation</c:v>
                </c:pt>
                <c:pt idx="1">
                  <c:v>Homework</c:v>
                </c:pt>
                <c:pt idx="2">
                  <c:v>Projects</c:v>
                </c:pt>
                <c:pt idx="3">
                  <c:v>Assessments</c:v>
                </c:pt>
              </c:strCache>
            </c:strRef>
          </c:cat>
          <c:val>
            <c:numRef>
              <c:f>Sheet1!$B$2:$B$5</c:f>
              <c:numCache>
                <c:formatCode>General</c:formatCode>
                <c:ptCount val="4"/>
                <c:pt idx="0">
                  <c:v>10</c:v>
                </c:pt>
                <c:pt idx="1">
                  <c:v>10</c:v>
                </c:pt>
                <c:pt idx="2">
                  <c:v>30</c:v>
                </c:pt>
                <c:pt idx="3">
                  <c:v>50</c:v>
                </c:pt>
              </c:numCache>
            </c:numRef>
          </c:val>
          <c:extLst>
            <c:ext xmlns:c16="http://schemas.microsoft.com/office/drawing/2014/chart" uri="{C3380CC4-5D6E-409C-BE32-E72D297353CC}">
              <c16:uniqueId val="{00000004-256F-4812-B2A8-3053EE8568E1}"/>
            </c:ext>
          </c:extLst>
        </c:ser>
        <c:dLbls>
          <c:showLegendKey val="0"/>
          <c:showVal val="1"/>
          <c:showCatName val="0"/>
          <c:showSerName val="0"/>
          <c:showPercent val="0"/>
          <c:showBubbleSize val="0"/>
          <c:showLeaderLines val="1"/>
        </c:dLbls>
        <c:firstSliceAng val="0"/>
      </c:pieChart>
    </c:plotArea>
    <c:legend>
      <c:legendPos val="r"/>
      <c:layout>
        <c:manualLayout>
          <c:xMode val="edge"/>
          <c:yMode val="edge"/>
          <c:x val="0.22978601646408389"/>
          <c:y val="0.22712165120528219"/>
          <c:w val="0.33443637570852097"/>
          <c:h val="0.51168180297658372"/>
        </c:manualLayout>
      </c:layout>
      <c:overlay val="0"/>
      <c:txPr>
        <a:bodyPr rot="0" vert="horz"/>
        <a:lstStyle/>
        <a:p>
          <a:pPr>
            <a:defRPr sz="16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16BEBF-BDD2-46AE-8C19-35CE77CB3B46}"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276580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16BEBF-BDD2-46AE-8C19-35CE77CB3B46}"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418686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16BEBF-BDD2-46AE-8C19-35CE77CB3B46}"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88991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16BEBF-BDD2-46AE-8C19-35CE77CB3B46}"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641217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16BEBF-BDD2-46AE-8C19-35CE77CB3B46}" type="datetimeFigureOut">
              <a:rPr lang="en-US" smtClean="0"/>
              <a:pPr/>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178866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16BEBF-BDD2-46AE-8C19-35CE77CB3B46}"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419422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16BEBF-BDD2-46AE-8C19-35CE77CB3B46}" type="datetimeFigureOut">
              <a:rPr lang="en-US" smtClean="0"/>
              <a:pPr/>
              <a:t>8/12/2019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96087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16BEBF-BDD2-46AE-8C19-35CE77CB3B46}" type="datetimeFigureOut">
              <a:rPr lang="en-US" smtClean="0"/>
              <a:pPr/>
              <a:t>8/12/2019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410681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6BEBF-BDD2-46AE-8C19-35CE77CB3B46}" type="datetimeFigureOut">
              <a:rPr lang="en-US" smtClean="0"/>
              <a:pPr/>
              <a:t>8/12/2019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86606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7816BEBF-BDD2-46AE-8C19-35CE77CB3B46}"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621777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7816BEBF-BDD2-46AE-8C19-35CE77CB3B46}" type="datetimeFigureOut">
              <a:rPr lang="en-US" smtClean="0"/>
              <a:pPr/>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51E3C-9738-4075-B359-6F4F697750ED}" type="slidenum">
              <a:rPr lang="en-US" smtClean="0"/>
              <a:pPr/>
              <a:t>‹#›</a:t>
            </a:fld>
            <a:endParaRPr lang="en-US"/>
          </a:p>
        </p:txBody>
      </p:sp>
    </p:spTree>
    <p:extLst>
      <p:ext uri="{BB962C8B-B14F-4D97-AF65-F5344CB8AC3E}">
        <p14:creationId xmlns:p14="http://schemas.microsoft.com/office/powerpoint/2010/main" val="7262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7816BEBF-BDD2-46AE-8C19-35CE77CB3B46}" type="datetimeFigureOut">
              <a:rPr lang="en-US" smtClean="0"/>
              <a:pPr/>
              <a:t>8/12/2019</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3951E3C-9738-4075-B359-6F4F697750ED}" type="slidenum">
              <a:rPr lang="en-US" smtClean="0"/>
              <a:pPr/>
              <a:t>‹#›</a:t>
            </a:fld>
            <a:endParaRPr lang="en-US"/>
          </a:p>
        </p:txBody>
      </p:sp>
    </p:spTree>
    <p:extLst>
      <p:ext uri="{BB962C8B-B14F-4D97-AF65-F5344CB8AC3E}">
        <p14:creationId xmlns:p14="http://schemas.microsoft.com/office/powerpoint/2010/main" val="656769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4191A08-9992-4432-80BA-1726D9274336}"/>
              </a:ext>
            </a:extLst>
          </p:cNvPr>
          <p:cNvSpPr/>
          <p:nvPr/>
        </p:nvSpPr>
        <p:spPr>
          <a:xfrm>
            <a:off x="6675120" y="2426882"/>
            <a:ext cx="3383280" cy="3325736"/>
          </a:xfrm>
          <a:prstGeom prst="rect">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lumMod val="85000"/>
                  <a:lumOff val="15000"/>
                </a:schemeClr>
              </a:solidFill>
            </a:endParaRPr>
          </a:p>
        </p:txBody>
      </p:sp>
      <p:cxnSp>
        <p:nvCxnSpPr>
          <p:cNvPr id="4" name="Straight Connector 3">
            <a:extLst>
              <a:ext uri="{FF2B5EF4-FFF2-40B4-BE49-F238E27FC236}">
                <a16:creationId xmlns:a16="http://schemas.microsoft.com/office/drawing/2014/main" id="{B038AE75-F69B-4421-98F1-BA91B73A7CF9}"/>
              </a:ext>
            </a:extLst>
          </p:cNvPr>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498D2E2-1569-42C5-9545-DB167D8CD736}"/>
              </a:ext>
            </a:extLst>
          </p:cNvPr>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6F7DE86-4BD4-4680-855E-2889FDBE083B}"/>
              </a:ext>
            </a:extLst>
          </p:cNvPr>
          <p:cNvSpPr txBox="1"/>
          <p:nvPr/>
        </p:nvSpPr>
        <p:spPr>
          <a:xfrm>
            <a:off x="6944811" y="2766350"/>
            <a:ext cx="2789498" cy="1692771"/>
          </a:xfrm>
          <a:prstGeom prst="rect">
            <a:avLst/>
          </a:prstGeom>
          <a:noFill/>
        </p:spPr>
        <p:txBody>
          <a:bodyPr wrap="square" rtlCol="0">
            <a:spAutoFit/>
          </a:bodyPr>
          <a:lstStyle/>
          <a:p>
            <a:pPr algn="ctr"/>
            <a:r>
              <a:rPr lang="en-US" sz="3200" dirty="0" smtClean="0">
                <a:solidFill>
                  <a:schemeClr val="bg1"/>
                </a:solidFill>
                <a:latin typeface="Ink Free" pitchFamily="66" charset="0"/>
              </a:rPr>
              <a:t>Mrs. </a:t>
            </a:r>
            <a:r>
              <a:rPr lang="en-US" sz="3200" dirty="0" err="1" smtClean="0">
                <a:solidFill>
                  <a:schemeClr val="bg1"/>
                </a:solidFill>
                <a:latin typeface="Ink Free" pitchFamily="66" charset="0"/>
              </a:rPr>
              <a:t>Woodhall’s</a:t>
            </a:r>
            <a:endParaRPr lang="en-US" sz="3200" dirty="0" smtClean="0">
              <a:solidFill>
                <a:schemeClr val="bg1"/>
              </a:solidFill>
              <a:latin typeface="Ink Free" pitchFamily="66" charset="0"/>
            </a:endParaRPr>
          </a:p>
          <a:p>
            <a:pPr algn="ctr"/>
            <a:r>
              <a:rPr lang="en-US" sz="2400" dirty="0" smtClean="0">
                <a:solidFill>
                  <a:schemeClr val="bg1"/>
                </a:solidFill>
                <a:latin typeface="Ink Free" pitchFamily="66" charset="0"/>
              </a:rPr>
              <a:t>6/7 Reading Syllabus</a:t>
            </a:r>
          </a:p>
          <a:p>
            <a:pPr algn="ctr"/>
            <a:r>
              <a:rPr lang="en-US" sz="2400" dirty="0" smtClean="0">
                <a:solidFill>
                  <a:schemeClr val="bg1"/>
                </a:solidFill>
                <a:latin typeface="Ink Free" pitchFamily="66" charset="0"/>
              </a:rPr>
              <a:t>2019-2020</a:t>
            </a:r>
            <a:endParaRPr lang="en-US" sz="2400" dirty="0">
              <a:solidFill>
                <a:schemeClr val="bg1"/>
              </a:solidFill>
              <a:latin typeface="Ink Free" pitchFamily="66" charset="0"/>
            </a:endParaRPr>
          </a:p>
        </p:txBody>
      </p:sp>
      <p:sp>
        <p:nvSpPr>
          <p:cNvPr id="15" name="TextBox 14">
            <a:extLst>
              <a:ext uri="{FF2B5EF4-FFF2-40B4-BE49-F238E27FC236}">
                <a16:creationId xmlns:a16="http://schemas.microsoft.com/office/drawing/2014/main" id="{AC26D228-7CB9-4D2F-8B87-89110220EF0E}"/>
              </a:ext>
            </a:extLst>
          </p:cNvPr>
          <p:cNvSpPr txBox="1"/>
          <p:nvPr/>
        </p:nvSpPr>
        <p:spPr>
          <a:xfrm>
            <a:off x="129989" y="258839"/>
            <a:ext cx="3003916" cy="738664"/>
          </a:xfrm>
          <a:prstGeom prst="rect">
            <a:avLst/>
          </a:prstGeom>
          <a:noFill/>
        </p:spPr>
        <p:txBody>
          <a:bodyPr wrap="square" rtlCol="0">
            <a:spAutoFit/>
          </a:bodyPr>
          <a:lstStyle/>
          <a:p>
            <a:pPr algn="ctr"/>
            <a:endParaRPr lang="en-US" sz="1000" dirty="0">
              <a:latin typeface="Ink Free" pitchFamily="66" charset="0"/>
            </a:endParaRPr>
          </a:p>
          <a:p>
            <a:pPr algn="ctr"/>
            <a:endParaRPr lang="en-US" sz="3200" dirty="0">
              <a:latin typeface="Lemon Tuesday" panose="02000506040000020004" pitchFamily="50" charset="0"/>
            </a:endParaRPr>
          </a:p>
        </p:txBody>
      </p:sp>
      <p:sp>
        <p:nvSpPr>
          <p:cNvPr id="16" name="TextBox 15">
            <a:extLst>
              <a:ext uri="{FF2B5EF4-FFF2-40B4-BE49-F238E27FC236}">
                <a16:creationId xmlns:a16="http://schemas.microsoft.com/office/drawing/2014/main" id="{57C2FCD7-17DF-4D78-9FBE-3C263FD3443A}"/>
              </a:ext>
            </a:extLst>
          </p:cNvPr>
          <p:cNvSpPr txBox="1"/>
          <p:nvPr/>
        </p:nvSpPr>
        <p:spPr>
          <a:xfrm>
            <a:off x="6736466" y="4907666"/>
            <a:ext cx="3321934" cy="1015663"/>
          </a:xfrm>
          <a:prstGeom prst="rect">
            <a:avLst/>
          </a:prstGeom>
          <a:noFill/>
        </p:spPr>
        <p:txBody>
          <a:bodyPr wrap="square" rtlCol="0">
            <a:spAutoFit/>
          </a:bodyPr>
          <a:lstStyle/>
          <a:p>
            <a:pPr algn="ctr"/>
            <a:r>
              <a:rPr lang="en-US" sz="1200" dirty="0" smtClean="0">
                <a:solidFill>
                  <a:schemeClr val="bg1"/>
                </a:solidFill>
                <a:latin typeface="Century Gothic" pitchFamily="34" charset="0"/>
              </a:rPr>
              <a:t>angie.woodhall@mfschools.net</a:t>
            </a:r>
          </a:p>
          <a:p>
            <a:pPr algn="ctr"/>
            <a:r>
              <a:rPr lang="en-US" sz="1200" u="sng" dirty="0" smtClean="0">
                <a:solidFill>
                  <a:schemeClr val="bg1"/>
                </a:solidFill>
                <a:latin typeface="Century Gothic" pitchFamily="34" charset="0"/>
              </a:rPr>
              <a:t>https://woodhallreading.weebly.com/</a:t>
            </a:r>
            <a:r>
              <a:rPr lang="en-US" sz="1200" dirty="0" smtClean="0">
                <a:solidFill>
                  <a:schemeClr val="bg1"/>
                </a:solidFill>
                <a:latin typeface="Century Gothic" pitchFamily="34" charset="0"/>
              </a:rPr>
              <a:t/>
            </a:r>
            <a:br>
              <a:rPr lang="en-US" sz="1200" dirty="0" smtClean="0">
                <a:solidFill>
                  <a:schemeClr val="bg1"/>
                </a:solidFill>
                <a:latin typeface="Century Gothic" pitchFamily="34" charset="0"/>
              </a:rPr>
            </a:br>
            <a:r>
              <a:rPr lang="en-US" sz="1200" dirty="0" smtClean="0">
                <a:latin typeface="Century Gothic" pitchFamily="34" charset="0"/>
              </a:rPr>
              <a:t> </a:t>
            </a:r>
            <a:r>
              <a:rPr lang="en-US" sz="1200" dirty="0" smtClean="0">
                <a:solidFill>
                  <a:schemeClr val="bg1"/>
                </a:solidFill>
                <a:latin typeface="Century Gothic" pitchFamily="34" charset="0"/>
              </a:rPr>
              <a:t>@</a:t>
            </a:r>
            <a:r>
              <a:rPr lang="en-US" sz="1200" dirty="0" err="1" smtClean="0">
                <a:solidFill>
                  <a:schemeClr val="bg1"/>
                </a:solidFill>
                <a:latin typeface="Century Gothic" pitchFamily="34" charset="0"/>
              </a:rPr>
              <a:t>WoodhallReading</a:t>
            </a:r>
            <a:endParaRPr lang="en-US" sz="1200" dirty="0" smtClean="0">
              <a:solidFill>
                <a:schemeClr val="bg1"/>
              </a:solidFill>
              <a:latin typeface="Century Gothic" pitchFamily="34" charset="0"/>
            </a:endParaRPr>
          </a:p>
          <a:p>
            <a:pPr algn="ctr"/>
            <a:endParaRPr lang="en-US" sz="1200" dirty="0">
              <a:solidFill>
                <a:schemeClr val="bg1"/>
              </a:solidFill>
              <a:latin typeface="Century Gothic" panose="020B0502020202020204" pitchFamily="34" charset="0"/>
            </a:endParaRPr>
          </a:p>
          <a:p>
            <a:pPr algn="ctr"/>
            <a:endParaRPr lang="en-US" sz="1200" dirty="0">
              <a:solidFill>
                <a:schemeClr val="bg1"/>
              </a:solidFill>
              <a:latin typeface="Century Gothic" panose="020B0502020202020204" pitchFamily="34" charset="0"/>
            </a:endParaRPr>
          </a:p>
        </p:txBody>
      </p:sp>
      <p:sp>
        <p:nvSpPr>
          <p:cNvPr id="19" name="Rectangle 18">
            <a:extLst>
              <a:ext uri="{FF2B5EF4-FFF2-40B4-BE49-F238E27FC236}">
                <a16:creationId xmlns:a16="http://schemas.microsoft.com/office/drawing/2014/main" id="{D4891701-5C9A-4EB4-9D00-31F5DBEE2622}"/>
              </a:ext>
            </a:extLst>
          </p:cNvPr>
          <p:cNvSpPr/>
          <p:nvPr/>
        </p:nvSpPr>
        <p:spPr>
          <a:xfrm>
            <a:off x="0" y="218779"/>
            <a:ext cx="6675113" cy="863246"/>
          </a:xfrm>
          <a:prstGeom prst="rect">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B247F8A-0A5B-4227-A6BB-842A6B09A780}"/>
              </a:ext>
            </a:extLst>
          </p:cNvPr>
          <p:cNvSpPr txBox="1"/>
          <p:nvPr/>
        </p:nvSpPr>
        <p:spPr>
          <a:xfrm>
            <a:off x="3277881" y="388792"/>
            <a:ext cx="3337552" cy="523220"/>
          </a:xfrm>
          <a:prstGeom prst="rect">
            <a:avLst/>
          </a:prstGeom>
          <a:noFill/>
        </p:spPr>
        <p:txBody>
          <a:bodyPr wrap="square" rtlCol="0">
            <a:spAutoFit/>
          </a:bodyPr>
          <a:lstStyle/>
          <a:p>
            <a:pPr algn="ctr"/>
            <a:r>
              <a:rPr lang="en-US" sz="2800" dirty="0" smtClean="0">
                <a:solidFill>
                  <a:schemeClr val="bg1"/>
                </a:solidFill>
                <a:latin typeface="Ink Free" pitchFamily="66" charset="0"/>
              </a:rPr>
              <a:t>Classroom Texts</a:t>
            </a:r>
            <a:endParaRPr lang="en-US" sz="2800" dirty="0">
              <a:solidFill>
                <a:schemeClr val="bg1"/>
              </a:solidFill>
              <a:latin typeface="Ink Free" pitchFamily="66" charset="0"/>
            </a:endParaRPr>
          </a:p>
        </p:txBody>
      </p:sp>
      <p:sp>
        <p:nvSpPr>
          <p:cNvPr id="2" name="TextBox 1">
            <a:extLst>
              <a:ext uri="{FF2B5EF4-FFF2-40B4-BE49-F238E27FC236}">
                <a16:creationId xmlns:a16="http://schemas.microsoft.com/office/drawing/2014/main" id="{B4F95C45-D360-4F79-9FFC-9EEB9F007543}"/>
              </a:ext>
            </a:extLst>
          </p:cNvPr>
          <p:cNvSpPr txBox="1"/>
          <p:nvPr/>
        </p:nvSpPr>
        <p:spPr>
          <a:xfrm>
            <a:off x="3277881" y="1102623"/>
            <a:ext cx="3397225" cy="3754874"/>
          </a:xfrm>
          <a:prstGeom prst="rect">
            <a:avLst/>
          </a:prstGeom>
          <a:noFill/>
        </p:spPr>
        <p:txBody>
          <a:bodyPr wrap="square" rtlCol="0">
            <a:spAutoFit/>
          </a:bodyPr>
          <a:lstStyle/>
          <a:p>
            <a:r>
              <a:rPr lang="en-US" sz="1400" u="sng" dirty="0" smtClean="0">
                <a:latin typeface="Century Gothic" pitchFamily="34" charset="0"/>
              </a:rPr>
              <a:t>6</a:t>
            </a:r>
            <a:r>
              <a:rPr lang="en-US" sz="1400" u="sng" baseline="30000" dirty="0" smtClean="0">
                <a:latin typeface="Century Gothic" pitchFamily="34" charset="0"/>
              </a:rPr>
              <a:t>th</a:t>
            </a:r>
            <a:r>
              <a:rPr lang="en-US" sz="1400" u="sng" dirty="0" smtClean="0">
                <a:latin typeface="Century Gothic" pitchFamily="34" charset="0"/>
              </a:rPr>
              <a:t> Grade:</a:t>
            </a:r>
          </a:p>
          <a:p>
            <a:r>
              <a:rPr lang="en-US" sz="1400" dirty="0" smtClean="0">
                <a:latin typeface="Century Gothic" pitchFamily="34" charset="0"/>
              </a:rPr>
              <a:t>   * MacMillan/McGraw-Hill Reading   </a:t>
            </a:r>
          </a:p>
          <a:p>
            <a:r>
              <a:rPr lang="en-US" sz="1400" dirty="0" smtClean="0">
                <a:latin typeface="Century Gothic" pitchFamily="34" charset="0"/>
              </a:rPr>
              <a:t>      Textbook</a:t>
            </a:r>
          </a:p>
          <a:p>
            <a:r>
              <a:rPr lang="en-US" sz="1400" dirty="0" smtClean="0">
                <a:latin typeface="Century Gothic" pitchFamily="34" charset="0"/>
              </a:rPr>
              <a:t>   * Unit Spotlight Articles and other </a:t>
            </a:r>
          </a:p>
          <a:p>
            <a:r>
              <a:rPr lang="en-US" sz="1400" dirty="0" smtClean="0">
                <a:latin typeface="Century Gothic" pitchFamily="34" charset="0"/>
              </a:rPr>
              <a:t>      supplementary texts</a:t>
            </a:r>
          </a:p>
          <a:p>
            <a:r>
              <a:rPr lang="en-US" sz="1400" i="1" dirty="0" smtClean="0">
                <a:latin typeface="Century Gothic" pitchFamily="34" charset="0"/>
              </a:rPr>
              <a:t>   * Bridge to </a:t>
            </a:r>
            <a:r>
              <a:rPr lang="en-US" sz="1400" i="1" dirty="0" err="1" smtClean="0">
                <a:latin typeface="Century Gothic" pitchFamily="34" charset="0"/>
              </a:rPr>
              <a:t>Terabithia</a:t>
            </a:r>
            <a:endParaRPr lang="en-US" sz="1400" dirty="0" smtClean="0">
              <a:latin typeface="Century Gothic" pitchFamily="34" charset="0"/>
            </a:endParaRPr>
          </a:p>
          <a:p>
            <a:endParaRPr lang="en-US" sz="1400" dirty="0" smtClean="0">
              <a:latin typeface="Century Gothic" pitchFamily="34" charset="0"/>
            </a:endParaRPr>
          </a:p>
          <a:p>
            <a:r>
              <a:rPr lang="en-US" sz="1400" u="sng" dirty="0" smtClean="0">
                <a:latin typeface="Century Gothic" pitchFamily="34" charset="0"/>
              </a:rPr>
              <a:t>7</a:t>
            </a:r>
            <a:r>
              <a:rPr lang="en-US" sz="1400" u="sng" baseline="30000" dirty="0" smtClean="0">
                <a:latin typeface="Century Gothic" pitchFamily="34" charset="0"/>
              </a:rPr>
              <a:t>th</a:t>
            </a:r>
            <a:r>
              <a:rPr lang="en-US" sz="1400" u="sng" dirty="0" smtClean="0">
                <a:latin typeface="Century Gothic" pitchFamily="34" charset="0"/>
              </a:rPr>
              <a:t> Grade:</a:t>
            </a:r>
            <a:r>
              <a:rPr lang="en-US" sz="1400" dirty="0" smtClean="0">
                <a:latin typeface="Century Gothic" pitchFamily="34" charset="0"/>
              </a:rPr>
              <a:t> </a:t>
            </a:r>
          </a:p>
          <a:p>
            <a:r>
              <a:rPr lang="en-US" sz="1400" dirty="0" smtClean="0">
                <a:latin typeface="Century Gothic" pitchFamily="34" charset="0"/>
              </a:rPr>
              <a:t>   * Prentice Hall Literature Textbook</a:t>
            </a:r>
          </a:p>
          <a:p>
            <a:r>
              <a:rPr lang="en-US" sz="1400" dirty="0" smtClean="0">
                <a:latin typeface="Century Gothic" pitchFamily="34" charset="0"/>
              </a:rPr>
              <a:t>   * Unit Spotlight Articles and other</a:t>
            </a:r>
          </a:p>
          <a:p>
            <a:r>
              <a:rPr lang="en-US" sz="1400" dirty="0" smtClean="0">
                <a:latin typeface="Century Gothic" pitchFamily="34" charset="0"/>
              </a:rPr>
              <a:t>      supplementary texts</a:t>
            </a:r>
          </a:p>
          <a:p>
            <a:r>
              <a:rPr lang="en-US" sz="1400" i="1" dirty="0" smtClean="0">
                <a:latin typeface="Century Gothic" pitchFamily="34" charset="0"/>
              </a:rPr>
              <a:t>   * The Giver</a:t>
            </a:r>
            <a:endParaRPr lang="en-US" sz="1400" dirty="0" smtClean="0">
              <a:latin typeface="Century Gothic" pitchFamily="34" charset="0"/>
            </a:endParaRPr>
          </a:p>
          <a:p>
            <a:pPr algn="ctr"/>
            <a:r>
              <a:rPr lang="en-US" sz="1400" dirty="0" smtClean="0">
                <a:latin typeface="Century Gothic" pitchFamily="34" charset="0"/>
              </a:rPr>
              <a:t/>
            </a:r>
            <a:br>
              <a:rPr lang="en-US" sz="1400" dirty="0" smtClean="0">
                <a:latin typeface="Century Gothic" pitchFamily="34" charset="0"/>
              </a:rPr>
            </a:br>
            <a:r>
              <a:rPr lang="en-US" sz="1400" dirty="0" smtClean="0">
                <a:latin typeface="Century Gothic" pitchFamily="34" charset="0"/>
              </a:rPr>
              <a:t>Utilizing these texts, students will be responsible for Unit tests (comprehension, skills, and vocabulary).</a:t>
            </a:r>
            <a:endParaRPr lang="en-US" sz="1075" dirty="0">
              <a:solidFill>
                <a:prstClr val="black"/>
              </a:solidFill>
              <a:latin typeface="Century Gothic" panose="020B0502020202020204" pitchFamily="34" charset="0"/>
            </a:endParaRPr>
          </a:p>
        </p:txBody>
      </p:sp>
      <p:pic>
        <p:nvPicPr>
          <p:cNvPr id="1030" name="Picture 6" descr="Newspaper and White Ceramic Cup on Brown Wooden Table">
            <a:extLst>
              <a:ext uri="{FF2B5EF4-FFF2-40B4-BE49-F238E27FC236}">
                <a16:creationId xmlns:a16="http://schemas.microsoft.com/office/drawing/2014/main" id="{121E51B6-AC9E-42E3-AE1E-B6820A0CCF64}"/>
              </a:ext>
            </a:extLst>
          </p:cNvPr>
          <p:cNvPicPr>
            <a:picLocks noChangeAspect="1" noChangeArrowheads="1"/>
          </p:cNvPicPr>
          <p:nvPr/>
        </p:nvPicPr>
        <p:blipFill>
          <a:blip r:embed="rId2" cstate="print"/>
          <a:stretch>
            <a:fillRect/>
          </a:stretch>
        </p:blipFill>
        <p:spPr bwMode="auto">
          <a:xfrm>
            <a:off x="0" y="5127585"/>
            <a:ext cx="3063545" cy="2453277"/>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D4891701-5C9A-4EB4-9D00-31F5DBEE2622}"/>
              </a:ext>
            </a:extLst>
          </p:cNvPr>
          <p:cNvSpPr/>
          <p:nvPr/>
        </p:nvSpPr>
        <p:spPr>
          <a:xfrm>
            <a:off x="3321934" y="4908454"/>
            <a:ext cx="3366683" cy="863246"/>
          </a:xfrm>
          <a:prstGeom prst="rect">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smtClean="0">
              <a:solidFill>
                <a:schemeClr val="bg1"/>
              </a:solidFill>
              <a:latin typeface="Ink Free" pitchFamily="66" charset="0"/>
            </a:endParaRPr>
          </a:p>
          <a:p>
            <a:pPr algn="ctr"/>
            <a:r>
              <a:rPr lang="en-US" sz="2800" dirty="0" smtClean="0">
                <a:solidFill>
                  <a:schemeClr val="bg1"/>
                </a:solidFill>
                <a:latin typeface="Ink Free" pitchFamily="66" charset="0"/>
              </a:rPr>
              <a:t>Required Materials</a:t>
            </a:r>
          </a:p>
          <a:p>
            <a:pPr algn="ctr"/>
            <a:endParaRPr lang="en-US" sz="2800" dirty="0">
              <a:solidFill>
                <a:schemeClr val="bg1"/>
              </a:solidFill>
              <a:latin typeface="Ink Free" pitchFamily="66" charset="0"/>
            </a:endParaRPr>
          </a:p>
        </p:txBody>
      </p:sp>
      <p:sp>
        <p:nvSpPr>
          <p:cNvPr id="22" name="Rectangle 21"/>
          <p:cNvSpPr/>
          <p:nvPr/>
        </p:nvSpPr>
        <p:spPr>
          <a:xfrm>
            <a:off x="3301678" y="5817621"/>
            <a:ext cx="3400063" cy="1815882"/>
          </a:xfrm>
          <a:prstGeom prst="rect">
            <a:avLst/>
          </a:prstGeom>
        </p:spPr>
        <p:txBody>
          <a:bodyPr wrap="square">
            <a:spAutoFit/>
          </a:bodyPr>
          <a:lstStyle/>
          <a:p>
            <a:pPr marL="285750" indent="-285750">
              <a:buFont typeface="Wingdings" panose="05000000000000000000" pitchFamily="2" charset="2"/>
              <a:buChar char="ü"/>
            </a:pPr>
            <a:r>
              <a:rPr lang="en-US" sz="1400" dirty="0" smtClean="0">
                <a:solidFill>
                  <a:prstClr val="black"/>
                </a:solidFill>
                <a:latin typeface="Century Gothic" panose="020B0502020202020204" pitchFamily="34" charset="0"/>
                <a:sym typeface="Wingdings" panose="05000000000000000000" pitchFamily="2" charset="2"/>
              </a:rPr>
              <a:t>Agenda book</a:t>
            </a:r>
          </a:p>
          <a:p>
            <a:pPr marL="285750" indent="-285750">
              <a:buFont typeface="Wingdings" panose="05000000000000000000" pitchFamily="2" charset="2"/>
              <a:buChar char="ü"/>
            </a:pPr>
            <a:r>
              <a:rPr lang="en-US" sz="1400" dirty="0" smtClean="0">
                <a:solidFill>
                  <a:prstClr val="black"/>
                </a:solidFill>
                <a:latin typeface="Century Gothic" panose="020B0502020202020204" pitchFamily="34" charset="0"/>
                <a:sym typeface="Wingdings" panose="05000000000000000000" pitchFamily="2" charset="2"/>
              </a:rPr>
              <a:t>Reading textbook</a:t>
            </a:r>
          </a:p>
          <a:p>
            <a:pPr marL="285750" indent="-285750">
              <a:buFont typeface="Wingdings" panose="05000000000000000000" pitchFamily="2" charset="2"/>
              <a:buChar char="ü"/>
            </a:pPr>
            <a:r>
              <a:rPr lang="en-US" sz="1400" dirty="0" smtClean="0">
                <a:solidFill>
                  <a:prstClr val="black"/>
                </a:solidFill>
                <a:latin typeface="Century Gothic" panose="020B0502020202020204" pitchFamily="34" charset="0"/>
                <a:sym typeface="Wingdings" panose="05000000000000000000" pitchFamily="2" charset="2"/>
              </a:rPr>
              <a:t>Reading binder</a:t>
            </a:r>
          </a:p>
          <a:p>
            <a:pPr marL="285750" indent="-285750">
              <a:buFont typeface="Wingdings" panose="05000000000000000000" pitchFamily="2" charset="2"/>
              <a:buChar char="ü"/>
            </a:pPr>
            <a:r>
              <a:rPr lang="en-US" sz="1400" dirty="0" smtClean="0">
                <a:solidFill>
                  <a:prstClr val="black"/>
                </a:solidFill>
                <a:latin typeface="Century Gothic" panose="020B0502020202020204" pitchFamily="34" charset="0"/>
                <a:sym typeface="Wingdings" panose="05000000000000000000" pitchFamily="2" charset="2"/>
              </a:rPr>
              <a:t>Independent reading material</a:t>
            </a:r>
          </a:p>
          <a:p>
            <a:pPr marL="285750" indent="-285750">
              <a:buFont typeface="Wingdings" panose="05000000000000000000" pitchFamily="2" charset="2"/>
              <a:buChar char="ü"/>
            </a:pPr>
            <a:r>
              <a:rPr lang="en-US" sz="1400" dirty="0" smtClean="0">
                <a:solidFill>
                  <a:prstClr val="black"/>
                </a:solidFill>
                <a:latin typeface="Century Gothic" panose="020B0502020202020204" pitchFamily="34" charset="0"/>
                <a:sym typeface="Wingdings" panose="05000000000000000000" pitchFamily="2" charset="2"/>
              </a:rPr>
              <a:t>Pencil</a:t>
            </a:r>
          </a:p>
          <a:p>
            <a:pPr marL="285750" indent="-285750">
              <a:buFont typeface="Wingdings" panose="05000000000000000000" pitchFamily="2" charset="2"/>
              <a:buChar char="ü"/>
            </a:pPr>
            <a:r>
              <a:rPr lang="en-US" sz="1400" dirty="0" smtClean="0">
                <a:solidFill>
                  <a:prstClr val="black"/>
                </a:solidFill>
                <a:latin typeface="Century Gothic" panose="020B0502020202020204" pitchFamily="34" charset="0"/>
                <a:sym typeface="Wingdings" panose="05000000000000000000" pitchFamily="2" charset="2"/>
              </a:rPr>
              <a:t>Pen </a:t>
            </a:r>
          </a:p>
          <a:p>
            <a:pPr marL="285750" indent="-285750">
              <a:buFont typeface="Wingdings" panose="05000000000000000000" pitchFamily="2" charset="2"/>
              <a:buChar char="ü"/>
            </a:pPr>
            <a:r>
              <a:rPr lang="en-US" sz="1400" dirty="0" smtClean="0">
                <a:solidFill>
                  <a:prstClr val="black"/>
                </a:solidFill>
                <a:latin typeface="Century Gothic" panose="020B0502020202020204" pitchFamily="34" charset="0"/>
                <a:sym typeface="Wingdings" panose="05000000000000000000" pitchFamily="2" charset="2"/>
              </a:rPr>
              <a:t>Willingness to learn</a:t>
            </a:r>
          </a:p>
          <a:p>
            <a:pPr marL="285750" indent="-285750">
              <a:buFont typeface="Wingdings" panose="05000000000000000000" pitchFamily="2" charset="2"/>
              <a:buChar char="ü"/>
            </a:pPr>
            <a:r>
              <a:rPr lang="en-US" sz="1400" dirty="0" smtClean="0">
                <a:solidFill>
                  <a:prstClr val="black"/>
                </a:solidFill>
                <a:latin typeface="Century Gothic" panose="020B0502020202020204" pitchFamily="34" charset="0"/>
                <a:sym typeface="Wingdings" panose="05000000000000000000" pitchFamily="2" charset="2"/>
              </a:rPr>
              <a:t>Good attitude</a:t>
            </a:r>
          </a:p>
        </p:txBody>
      </p:sp>
      <p:sp>
        <p:nvSpPr>
          <p:cNvPr id="26" name="Rectangle 25"/>
          <p:cNvSpPr/>
          <p:nvPr/>
        </p:nvSpPr>
        <p:spPr>
          <a:xfrm>
            <a:off x="487345" y="194576"/>
            <a:ext cx="2303837" cy="954107"/>
          </a:xfrm>
          <a:prstGeom prst="rect">
            <a:avLst/>
          </a:prstGeom>
        </p:spPr>
        <p:txBody>
          <a:bodyPr wrap="none">
            <a:spAutoFit/>
          </a:bodyPr>
          <a:lstStyle/>
          <a:p>
            <a:pPr algn="ctr"/>
            <a:r>
              <a:rPr lang="en-US" sz="2800" dirty="0" smtClean="0">
                <a:solidFill>
                  <a:schemeClr val="bg1"/>
                </a:solidFill>
                <a:latin typeface="Ink Free" pitchFamily="66" charset="0"/>
              </a:rPr>
              <a:t>Daily Reading </a:t>
            </a:r>
          </a:p>
          <a:p>
            <a:pPr algn="ctr"/>
            <a:r>
              <a:rPr lang="en-US" sz="2800" dirty="0" smtClean="0">
                <a:solidFill>
                  <a:schemeClr val="bg1"/>
                </a:solidFill>
                <a:latin typeface="Ink Free" pitchFamily="66" charset="0"/>
              </a:rPr>
              <a:t>Expectations</a:t>
            </a:r>
            <a:endParaRPr lang="en-US" sz="2800" dirty="0">
              <a:solidFill>
                <a:schemeClr val="bg1"/>
              </a:solidFill>
              <a:latin typeface="Ink Free" pitchFamily="66" charset="0"/>
            </a:endParaRPr>
          </a:p>
        </p:txBody>
      </p:sp>
      <p:sp>
        <p:nvSpPr>
          <p:cNvPr id="27" name="Rectangle 26"/>
          <p:cNvSpPr/>
          <p:nvPr/>
        </p:nvSpPr>
        <p:spPr>
          <a:xfrm>
            <a:off x="141790" y="1215341"/>
            <a:ext cx="2994949" cy="3539430"/>
          </a:xfrm>
          <a:prstGeom prst="rect">
            <a:avLst/>
          </a:prstGeom>
        </p:spPr>
        <p:txBody>
          <a:bodyPr wrap="square">
            <a:spAutoFit/>
          </a:bodyPr>
          <a:lstStyle/>
          <a:p>
            <a:pPr algn="ctr"/>
            <a:r>
              <a:rPr lang="en-US" sz="1400" b="1" dirty="0" smtClean="0">
                <a:latin typeface="Century Gothic" pitchFamily="34" charset="0"/>
              </a:rPr>
              <a:t>Students are expected to read 15 or more minutes every day either IN or OUT of school. </a:t>
            </a:r>
            <a:r>
              <a:rPr lang="en-US" sz="1400" dirty="0" smtClean="0">
                <a:latin typeface="Century Gothic" pitchFamily="34" charset="0"/>
              </a:rPr>
              <a:t> </a:t>
            </a:r>
          </a:p>
          <a:p>
            <a:pPr algn="ctr"/>
            <a:endParaRPr lang="en-US" sz="1400" dirty="0">
              <a:latin typeface="Century Gothic" pitchFamily="34" charset="0"/>
            </a:endParaRPr>
          </a:p>
          <a:p>
            <a:pPr algn="ctr"/>
            <a:r>
              <a:rPr lang="en-US" sz="1400" dirty="0" smtClean="0">
                <a:latin typeface="Century Gothic" pitchFamily="34" charset="0"/>
              </a:rPr>
              <a:t>This can include magazines, newspapers, Internet articles, assigned reading from other classes, etc.  </a:t>
            </a:r>
          </a:p>
          <a:p>
            <a:pPr algn="ctr"/>
            <a:endParaRPr lang="en-US" sz="1400" dirty="0" smtClean="0">
              <a:latin typeface="Century Gothic" pitchFamily="34" charset="0"/>
            </a:endParaRPr>
          </a:p>
          <a:p>
            <a:pPr algn="ctr"/>
            <a:r>
              <a:rPr lang="en-US" sz="1400" dirty="0" smtClean="0">
                <a:latin typeface="Century Gothic" pitchFamily="34" charset="0"/>
              </a:rPr>
              <a:t>Any Assignment connected to daily, independent reading, will be considered a Projects and can affect a student’s Reading grade significantly. </a:t>
            </a:r>
          </a:p>
          <a:p>
            <a:pPr algn="ctr"/>
            <a:r>
              <a:rPr lang="en-US" sz="1400" dirty="0" smtClean="0">
                <a:latin typeface="Century Gothic" pitchFamily="34" charset="0"/>
              </a:rPr>
              <a:t/>
            </a:r>
            <a:br>
              <a:rPr lang="en-US" sz="1400" dirty="0" smtClean="0">
                <a:latin typeface="Century Gothic" pitchFamily="34" charset="0"/>
              </a:rPr>
            </a:br>
            <a:endParaRPr lang="en-US" sz="1400" dirty="0">
              <a:latin typeface="Century Gothic" pitchFamily="34" charset="0"/>
            </a:endParaRPr>
          </a:p>
        </p:txBody>
      </p:sp>
      <p:pic>
        <p:nvPicPr>
          <p:cNvPr id="28" name="Picture 27" descr="books4.jfif"/>
          <p:cNvPicPr>
            <a:picLocks noChangeAspect="1"/>
          </p:cNvPicPr>
          <p:nvPr/>
        </p:nvPicPr>
        <p:blipFill>
          <a:blip r:embed="rId3" cstate="print"/>
          <a:stretch>
            <a:fillRect/>
          </a:stretch>
        </p:blipFill>
        <p:spPr>
          <a:xfrm>
            <a:off x="6944937" y="-1"/>
            <a:ext cx="3113463" cy="2187615"/>
          </a:xfrm>
          <a:prstGeom prst="rect">
            <a:avLst/>
          </a:prstGeom>
        </p:spPr>
      </p:pic>
      <p:sp>
        <p:nvSpPr>
          <p:cNvPr id="30" name="Rectangle 29"/>
          <p:cNvSpPr/>
          <p:nvPr/>
        </p:nvSpPr>
        <p:spPr>
          <a:xfrm>
            <a:off x="7002684" y="6109465"/>
            <a:ext cx="2670858" cy="923330"/>
          </a:xfrm>
          <a:prstGeom prst="rect">
            <a:avLst/>
          </a:prstGeom>
        </p:spPr>
        <p:txBody>
          <a:bodyPr wrap="square">
            <a:spAutoFit/>
          </a:bodyPr>
          <a:lstStyle/>
          <a:p>
            <a:pPr algn="ctr"/>
            <a:r>
              <a:rPr lang="en-US" dirty="0" smtClean="0">
                <a:latin typeface="Ink Free" pitchFamily="66" charset="0"/>
              </a:rPr>
              <a:t>Reading is to the mind what exercise is to the body.</a:t>
            </a:r>
            <a:endParaRPr lang="en-US" dirty="0">
              <a:latin typeface="Ink Free" pitchFamily="66" charset="0"/>
            </a:endParaRPr>
          </a:p>
        </p:txBody>
      </p:sp>
      <p:sp>
        <p:nvSpPr>
          <p:cNvPr id="31" name="Rectangle 30"/>
          <p:cNvSpPr/>
          <p:nvPr/>
        </p:nvSpPr>
        <p:spPr>
          <a:xfrm>
            <a:off x="7749306" y="7139215"/>
            <a:ext cx="1273105" cy="276999"/>
          </a:xfrm>
          <a:prstGeom prst="rect">
            <a:avLst/>
          </a:prstGeom>
        </p:spPr>
        <p:txBody>
          <a:bodyPr wrap="none">
            <a:spAutoFit/>
          </a:bodyPr>
          <a:lstStyle/>
          <a:p>
            <a:pPr algn="ctr"/>
            <a:r>
              <a:rPr lang="en-US" sz="1200" dirty="0" smtClean="0">
                <a:solidFill>
                  <a:prstClr val="black"/>
                </a:solidFill>
                <a:latin typeface="Ink Free" pitchFamily="66" charset="0"/>
              </a:rPr>
              <a:t>- Joseph Addison</a:t>
            </a:r>
            <a:endParaRPr lang="en-US" sz="1200" dirty="0">
              <a:solidFill>
                <a:prstClr val="black"/>
              </a:solidFill>
              <a:latin typeface="Ink Free" pitchFamily="66" charset="0"/>
            </a:endParaRPr>
          </a:p>
        </p:txBody>
      </p:sp>
    </p:spTree>
    <p:extLst>
      <p:ext uri="{BB962C8B-B14F-4D97-AF65-F5344CB8AC3E}">
        <p14:creationId xmlns:p14="http://schemas.microsoft.com/office/powerpoint/2010/main" val="1709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B038AE75-F69B-4421-98F1-BA91B73A7CF9}"/>
              </a:ext>
            </a:extLst>
          </p:cNvPr>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498D2E2-1569-42C5-9545-DB167D8CD736}"/>
              </a:ext>
            </a:extLst>
          </p:cNvPr>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0E0BCE3E-7759-488C-9783-03AB229F9E6B}"/>
              </a:ext>
            </a:extLst>
          </p:cNvPr>
          <p:cNvSpPr/>
          <p:nvPr/>
        </p:nvSpPr>
        <p:spPr>
          <a:xfrm>
            <a:off x="0" y="218779"/>
            <a:ext cx="10058399" cy="863246"/>
          </a:xfrm>
          <a:prstGeom prst="rect">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2545B15-48E1-4328-B906-3D8306E4E9C3}"/>
              </a:ext>
            </a:extLst>
          </p:cNvPr>
          <p:cNvSpPr txBox="1"/>
          <p:nvPr/>
        </p:nvSpPr>
        <p:spPr>
          <a:xfrm>
            <a:off x="3323277" y="285579"/>
            <a:ext cx="3337552" cy="707886"/>
          </a:xfrm>
          <a:prstGeom prst="rect">
            <a:avLst/>
          </a:prstGeom>
          <a:noFill/>
        </p:spPr>
        <p:txBody>
          <a:bodyPr wrap="square" rtlCol="0">
            <a:spAutoFit/>
          </a:bodyPr>
          <a:lstStyle/>
          <a:p>
            <a:pPr algn="ctr"/>
            <a:r>
              <a:rPr lang="en-US" sz="4000" dirty="0">
                <a:solidFill>
                  <a:schemeClr val="bg1"/>
                </a:solidFill>
                <a:latin typeface="Ink Free" pitchFamily="66" charset="0"/>
              </a:rPr>
              <a:t>Grades</a:t>
            </a:r>
          </a:p>
        </p:txBody>
      </p:sp>
      <p:sp>
        <p:nvSpPr>
          <p:cNvPr id="14" name="TextBox 13">
            <a:extLst>
              <a:ext uri="{FF2B5EF4-FFF2-40B4-BE49-F238E27FC236}">
                <a16:creationId xmlns:a16="http://schemas.microsoft.com/office/drawing/2014/main" id="{E7A30165-4011-42F8-A69E-C8BFB183480A}"/>
              </a:ext>
            </a:extLst>
          </p:cNvPr>
          <p:cNvSpPr txBox="1"/>
          <p:nvPr/>
        </p:nvSpPr>
        <p:spPr>
          <a:xfrm>
            <a:off x="3291835" y="6524927"/>
            <a:ext cx="6766565" cy="707886"/>
          </a:xfrm>
          <a:prstGeom prst="rect">
            <a:avLst/>
          </a:prstGeom>
          <a:noFill/>
        </p:spPr>
        <p:txBody>
          <a:bodyPr wrap="square" rtlCol="0">
            <a:spAutoFit/>
          </a:bodyPr>
          <a:lstStyle/>
          <a:p>
            <a:pPr algn="ctr"/>
            <a:r>
              <a:rPr lang="en-US" sz="2000" dirty="0" smtClean="0">
                <a:latin typeface="Ink Free" pitchFamily="66" charset="0"/>
              </a:rPr>
              <a:t>The more that you read, the more things you will know.  The more that you learn, the more places you’ll go. </a:t>
            </a:r>
            <a:endParaRPr lang="en-US" sz="2000" dirty="0">
              <a:latin typeface="Ink Free" pitchFamily="66" charset="0"/>
            </a:endParaRPr>
          </a:p>
        </p:txBody>
      </p:sp>
      <p:sp>
        <p:nvSpPr>
          <p:cNvPr id="15" name="TextBox 14">
            <a:extLst>
              <a:ext uri="{FF2B5EF4-FFF2-40B4-BE49-F238E27FC236}">
                <a16:creationId xmlns:a16="http://schemas.microsoft.com/office/drawing/2014/main" id="{22866067-9D67-44DB-9F6F-177710FAFBE7}"/>
              </a:ext>
            </a:extLst>
          </p:cNvPr>
          <p:cNvSpPr txBox="1"/>
          <p:nvPr/>
        </p:nvSpPr>
        <p:spPr>
          <a:xfrm>
            <a:off x="0" y="1225885"/>
            <a:ext cx="3252485" cy="6555641"/>
          </a:xfrm>
          <a:prstGeom prst="rect">
            <a:avLst/>
          </a:prstGeom>
          <a:noFill/>
        </p:spPr>
        <p:txBody>
          <a:bodyPr wrap="square" rtlCol="0">
            <a:spAutoFit/>
          </a:bodyPr>
          <a:lstStyle/>
          <a:p>
            <a:pPr algn="ctr"/>
            <a:r>
              <a:rPr lang="en-US" sz="1400" b="1" u="sng" dirty="0" smtClean="0">
                <a:latin typeface="Century Gothic" pitchFamily="34" charset="0"/>
              </a:rPr>
              <a:t>CLASSROOM ACCOUNTABILITY</a:t>
            </a:r>
          </a:p>
          <a:p>
            <a:pPr algn="ctr"/>
            <a:endParaRPr lang="en-US" sz="1400" dirty="0" smtClean="0">
              <a:latin typeface="Century Gothic" pitchFamily="34" charset="0"/>
            </a:endParaRPr>
          </a:p>
          <a:p>
            <a:pPr algn="ctr"/>
            <a:r>
              <a:rPr lang="en-US" sz="1400" dirty="0" smtClean="0">
                <a:latin typeface="Century Gothic" pitchFamily="34" charset="0"/>
              </a:rPr>
              <a:t>Students are </a:t>
            </a:r>
            <a:r>
              <a:rPr lang="en-US" sz="1400" i="1" dirty="0" smtClean="0">
                <a:latin typeface="Century Gothic" pitchFamily="34" charset="0"/>
              </a:rPr>
              <a:t>gifted</a:t>
            </a:r>
            <a:r>
              <a:rPr lang="en-US" sz="1400" dirty="0" smtClean="0">
                <a:latin typeface="Century Gothic" pitchFamily="34" charset="0"/>
              </a:rPr>
              <a:t> five (5) </a:t>
            </a:r>
            <a:r>
              <a:rPr lang="en-US" sz="1400" b="1" dirty="0" smtClean="0">
                <a:latin typeface="Century Gothic" pitchFamily="34" charset="0"/>
              </a:rPr>
              <a:t>Participation</a:t>
            </a:r>
            <a:r>
              <a:rPr lang="en-US" sz="1400" dirty="0" smtClean="0">
                <a:latin typeface="Century Gothic" pitchFamily="34" charset="0"/>
              </a:rPr>
              <a:t> points at the beginning of each week.  Students keep these points throughout the week by being prepared for class, timely with homework and attendance, attentive in class, and willing to participate.</a:t>
            </a:r>
          </a:p>
          <a:p>
            <a:pPr algn="ctr"/>
            <a:endParaRPr lang="en-US" sz="1400" dirty="0" smtClean="0">
              <a:latin typeface="Century Gothic" pitchFamily="34" charset="0"/>
            </a:endParaRPr>
          </a:p>
          <a:p>
            <a:pPr algn="ctr"/>
            <a:r>
              <a:rPr lang="en-US" sz="1400" dirty="0" smtClean="0">
                <a:latin typeface="Century Gothic" pitchFamily="34" charset="0"/>
              </a:rPr>
              <a:t>Students who lose all five (5) Participation points in a week will serve an after school detention.</a:t>
            </a:r>
          </a:p>
          <a:p>
            <a:pPr algn="ctr">
              <a:buFont typeface="Arial" charset="0"/>
              <a:buChar char="•"/>
            </a:pPr>
            <a:endParaRPr lang="en-US" sz="1400" dirty="0" smtClean="0">
              <a:latin typeface="Century Gothic" pitchFamily="34" charset="0"/>
            </a:endParaRPr>
          </a:p>
          <a:p>
            <a:pPr algn="ctr"/>
            <a:r>
              <a:rPr lang="en-US" sz="1400" b="1" u="sng" dirty="0" smtClean="0">
                <a:latin typeface="Century Gothic" pitchFamily="34" charset="0"/>
              </a:rPr>
              <a:t>FLEXIBLE SEATING </a:t>
            </a:r>
          </a:p>
          <a:p>
            <a:pPr algn="ctr"/>
            <a:endParaRPr lang="en-US" sz="1400" b="1" u="sng" dirty="0" smtClean="0">
              <a:solidFill>
                <a:prstClr val="black"/>
              </a:solidFill>
              <a:latin typeface="Century Gothic" pitchFamily="34" charset="0"/>
              <a:sym typeface="Wingdings" panose="05000000000000000000" pitchFamily="2" charset="2"/>
            </a:endParaRPr>
          </a:p>
          <a:p>
            <a:pPr marL="342900" indent="-342900">
              <a:buFont typeface="+mj-lt"/>
              <a:buAutoNum type="arabicPeriod"/>
            </a:pPr>
            <a:r>
              <a:rPr lang="en-US" sz="1400" dirty="0" smtClean="0">
                <a:solidFill>
                  <a:prstClr val="black"/>
                </a:solidFill>
                <a:latin typeface="Century Gothic" pitchFamily="34" charset="0"/>
                <a:sym typeface="Wingdings" panose="05000000000000000000" pitchFamily="2" charset="2"/>
              </a:rPr>
              <a:t>Choose a working spot that helps you be productive.</a:t>
            </a:r>
          </a:p>
          <a:p>
            <a:pPr marL="342900" indent="-342900">
              <a:buFont typeface="+mj-lt"/>
              <a:buAutoNum type="arabicPeriod"/>
            </a:pPr>
            <a:r>
              <a:rPr lang="en-US" sz="1400" dirty="0" smtClean="0">
                <a:solidFill>
                  <a:prstClr val="black"/>
                </a:solidFill>
                <a:latin typeface="Century Gothic" pitchFamily="34" charset="0"/>
                <a:sym typeface="Wingdings" panose="05000000000000000000" pitchFamily="2" charset="2"/>
              </a:rPr>
              <a:t>Use seats appropriately.</a:t>
            </a:r>
          </a:p>
          <a:p>
            <a:pPr marL="342900" indent="-342900">
              <a:buFont typeface="+mj-lt"/>
              <a:buAutoNum type="arabicPeriod"/>
            </a:pPr>
            <a:r>
              <a:rPr lang="en-US" sz="1400" dirty="0" smtClean="0">
                <a:solidFill>
                  <a:prstClr val="black"/>
                </a:solidFill>
                <a:latin typeface="Century Gothic" pitchFamily="34" charset="0"/>
                <a:sym typeface="Wingdings" panose="05000000000000000000" pitchFamily="2" charset="2"/>
              </a:rPr>
              <a:t>If a spot is not working for you, move so you can be successful.</a:t>
            </a:r>
          </a:p>
          <a:p>
            <a:pPr marL="342900" indent="-342900">
              <a:buFont typeface="+mj-lt"/>
              <a:buAutoNum type="arabicPeriod"/>
            </a:pPr>
            <a:r>
              <a:rPr lang="en-US" sz="1400" dirty="0" smtClean="0">
                <a:solidFill>
                  <a:prstClr val="black"/>
                </a:solidFill>
                <a:latin typeface="Century Gothic" pitchFamily="34" charset="0"/>
                <a:sym typeface="Wingdings" panose="05000000000000000000" pitchFamily="2" charset="2"/>
              </a:rPr>
              <a:t>Be respectful of those around you who are trying to work.</a:t>
            </a:r>
          </a:p>
          <a:p>
            <a:pPr marL="342900" indent="-342900">
              <a:buFont typeface="+mj-lt"/>
              <a:buAutoNum type="arabicPeriod"/>
            </a:pPr>
            <a:r>
              <a:rPr lang="en-US" sz="1400" dirty="0" smtClean="0">
                <a:solidFill>
                  <a:prstClr val="black"/>
                </a:solidFill>
                <a:latin typeface="Century Gothic" pitchFamily="34" charset="0"/>
                <a:sym typeface="Wingdings" panose="05000000000000000000" pitchFamily="2" charset="2"/>
              </a:rPr>
              <a:t>Work the entire class period and stay on task.</a:t>
            </a:r>
          </a:p>
          <a:p>
            <a:pPr marL="342900" indent="-342900">
              <a:buFont typeface="+mj-lt"/>
              <a:buAutoNum type="arabicPeriod"/>
            </a:pPr>
            <a:r>
              <a:rPr lang="en-US" sz="1400" dirty="0" smtClean="0">
                <a:solidFill>
                  <a:prstClr val="black"/>
                </a:solidFill>
                <a:latin typeface="Century Gothic" pitchFamily="34" charset="0"/>
                <a:sym typeface="Wingdings" panose="05000000000000000000" pitchFamily="2" charset="2"/>
              </a:rPr>
              <a:t>Mrs. </a:t>
            </a:r>
            <a:r>
              <a:rPr lang="en-US" sz="1400" dirty="0" err="1" smtClean="0">
                <a:solidFill>
                  <a:prstClr val="black"/>
                </a:solidFill>
                <a:latin typeface="Century Gothic" pitchFamily="34" charset="0"/>
                <a:sym typeface="Wingdings" panose="05000000000000000000" pitchFamily="2" charset="2"/>
              </a:rPr>
              <a:t>Woodhall</a:t>
            </a:r>
            <a:r>
              <a:rPr lang="en-US" sz="1400" dirty="0" smtClean="0">
                <a:solidFill>
                  <a:prstClr val="black"/>
                </a:solidFill>
                <a:latin typeface="Century Gothic" pitchFamily="34" charset="0"/>
                <a:sym typeface="Wingdings" panose="05000000000000000000" pitchFamily="2" charset="2"/>
              </a:rPr>
              <a:t> has the right to move anyone at anytime.</a:t>
            </a:r>
          </a:p>
          <a:p>
            <a:pPr marL="342900" indent="-342900">
              <a:buFont typeface="+mj-lt"/>
              <a:buAutoNum type="arabicPeriod"/>
            </a:pPr>
            <a:endParaRPr lang="en-US" sz="1400" dirty="0">
              <a:solidFill>
                <a:prstClr val="black"/>
              </a:solidFill>
              <a:latin typeface="Century Gothic" pitchFamily="34" charset="0"/>
              <a:sym typeface="Wingdings" panose="05000000000000000000" pitchFamily="2" charset="2"/>
            </a:endParaRPr>
          </a:p>
        </p:txBody>
      </p:sp>
      <p:sp>
        <p:nvSpPr>
          <p:cNvPr id="16" name="Rectangle 15">
            <a:extLst>
              <a:ext uri="{FF2B5EF4-FFF2-40B4-BE49-F238E27FC236}">
                <a16:creationId xmlns:a16="http://schemas.microsoft.com/office/drawing/2014/main" id="{806F73E9-6D50-4D21-8F48-7E71BE1D68A7}"/>
              </a:ext>
            </a:extLst>
          </p:cNvPr>
          <p:cNvSpPr/>
          <p:nvPr/>
        </p:nvSpPr>
        <p:spPr>
          <a:xfrm>
            <a:off x="3411885" y="3338288"/>
            <a:ext cx="3140911" cy="1384995"/>
          </a:xfrm>
          <a:prstGeom prst="rect">
            <a:avLst/>
          </a:prstGeom>
        </p:spPr>
        <p:txBody>
          <a:bodyPr wrap="square">
            <a:spAutoFit/>
          </a:bodyPr>
          <a:lstStyle/>
          <a:p>
            <a:pPr algn="ctr"/>
            <a:endParaRPr lang="en-US" sz="1400" b="1" dirty="0" smtClean="0">
              <a:solidFill>
                <a:prstClr val="black"/>
              </a:solidFill>
              <a:latin typeface="Century Gothic" panose="020B0502020202020204" pitchFamily="34" charset="0"/>
            </a:endParaRPr>
          </a:p>
          <a:p>
            <a:pPr algn="ctr"/>
            <a:r>
              <a:rPr lang="en-US" sz="1400" b="1" dirty="0" smtClean="0">
                <a:solidFill>
                  <a:prstClr val="black"/>
                </a:solidFill>
                <a:latin typeface="Century Gothic" panose="020B0502020202020204" pitchFamily="34" charset="0"/>
              </a:rPr>
              <a:t>LATE </a:t>
            </a:r>
            <a:r>
              <a:rPr lang="en-US" sz="1400" b="1" dirty="0">
                <a:solidFill>
                  <a:prstClr val="black"/>
                </a:solidFill>
                <a:latin typeface="Century Gothic" panose="020B0502020202020204" pitchFamily="34" charset="0"/>
              </a:rPr>
              <a:t>WORK:</a:t>
            </a:r>
          </a:p>
          <a:p>
            <a:pPr algn="ctr"/>
            <a:r>
              <a:rPr lang="en-US" sz="1400" dirty="0">
                <a:solidFill>
                  <a:prstClr val="black"/>
                </a:solidFill>
                <a:latin typeface="Century Gothic" panose="020B0502020202020204" pitchFamily="34" charset="0"/>
              </a:rPr>
              <a:t>     </a:t>
            </a:r>
            <a:r>
              <a:rPr lang="en-US" sz="1400" dirty="0" smtClean="0">
                <a:solidFill>
                  <a:prstClr val="black"/>
                </a:solidFill>
                <a:latin typeface="Century Gothic" panose="020B0502020202020204" pitchFamily="34" charset="0"/>
              </a:rPr>
              <a:t>Homework </a:t>
            </a:r>
            <a:r>
              <a:rPr lang="en-US" sz="1400" dirty="0">
                <a:solidFill>
                  <a:prstClr val="black"/>
                </a:solidFill>
                <a:latin typeface="Century Gothic" panose="020B0502020202020204" pitchFamily="34" charset="0"/>
              </a:rPr>
              <a:t>is </a:t>
            </a:r>
            <a:r>
              <a:rPr lang="en-US" sz="1400" dirty="0" smtClean="0">
                <a:solidFill>
                  <a:prstClr val="black"/>
                </a:solidFill>
                <a:latin typeface="Century Gothic" panose="020B0502020202020204" pitchFamily="34" charset="0"/>
              </a:rPr>
              <a:t>accepted for half credit.  Projects are accepted </a:t>
            </a:r>
            <a:r>
              <a:rPr lang="en-US" sz="1400" dirty="0">
                <a:solidFill>
                  <a:prstClr val="black"/>
                </a:solidFill>
                <a:latin typeface="Century Gothic" panose="020B0502020202020204" pitchFamily="34" charset="0"/>
              </a:rPr>
              <a:t>for 10% off per day </a:t>
            </a:r>
            <a:r>
              <a:rPr lang="en-US" sz="1400" dirty="0" smtClean="0">
                <a:solidFill>
                  <a:prstClr val="black"/>
                </a:solidFill>
                <a:latin typeface="Century Gothic" panose="020B0502020202020204" pitchFamily="34" charset="0"/>
              </a:rPr>
              <a:t>late.</a:t>
            </a:r>
            <a:endParaRPr lang="en-US" sz="1400" dirty="0">
              <a:solidFill>
                <a:prstClr val="black"/>
              </a:solidFill>
              <a:latin typeface="Century Gothic" panose="020B0502020202020204" pitchFamily="34" charset="0"/>
            </a:endParaRPr>
          </a:p>
          <a:p>
            <a:pPr algn="ctr"/>
            <a:endParaRPr lang="en-US" sz="1400" dirty="0">
              <a:solidFill>
                <a:prstClr val="black"/>
              </a:solidFill>
              <a:latin typeface="Century Gothic" panose="020B0502020202020204" pitchFamily="34" charset="0"/>
            </a:endParaRPr>
          </a:p>
        </p:txBody>
      </p:sp>
      <p:graphicFrame>
        <p:nvGraphicFramePr>
          <p:cNvPr id="17" name="Chart 16">
            <a:extLst>
              <a:ext uri="{FF2B5EF4-FFF2-40B4-BE49-F238E27FC236}">
                <a16:creationId xmlns:a16="http://schemas.microsoft.com/office/drawing/2014/main" id="{EAC4FAE5-6354-43B9-8F2D-AC1166A999EC}"/>
              </a:ext>
            </a:extLst>
          </p:cNvPr>
          <p:cNvGraphicFramePr/>
          <p:nvPr>
            <p:extLst/>
          </p:nvPr>
        </p:nvGraphicFramePr>
        <p:xfrm>
          <a:off x="2260163" y="1431570"/>
          <a:ext cx="4767943" cy="2607356"/>
        </p:xfrm>
        <a:graphic>
          <a:graphicData uri="http://schemas.openxmlformats.org/drawingml/2006/chart">
            <c:chart xmlns:c="http://schemas.openxmlformats.org/drawingml/2006/chart" xmlns:r="http://schemas.openxmlformats.org/officeDocument/2006/relationships" r:id="rId2"/>
          </a:graphicData>
        </a:graphic>
      </p:graphicFrame>
      <p:sp>
        <p:nvSpPr>
          <p:cNvPr id="18" name="Rectangle 17">
            <a:extLst>
              <a:ext uri="{FF2B5EF4-FFF2-40B4-BE49-F238E27FC236}">
                <a16:creationId xmlns:a16="http://schemas.microsoft.com/office/drawing/2014/main" id="{74617718-F684-4D05-97F9-BF5388AAC08D}"/>
              </a:ext>
            </a:extLst>
          </p:cNvPr>
          <p:cNvSpPr/>
          <p:nvPr/>
        </p:nvSpPr>
        <p:spPr>
          <a:xfrm>
            <a:off x="3287210" y="1115780"/>
            <a:ext cx="3379807" cy="738664"/>
          </a:xfrm>
          <a:prstGeom prst="rect">
            <a:avLst/>
          </a:prstGeom>
        </p:spPr>
        <p:txBody>
          <a:bodyPr wrap="square">
            <a:spAutoFit/>
          </a:bodyPr>
          <a:lstStyle/>
          <a:p>
            <a:pPr algn="ctr"/>
            <a:r>
              <a:rPr lang="en-US" sz="1400" dirty="0" smtClean="0">
                <a:solidFill>
                  <a:prstClr val="black"/>
                </a:solidFill>
                <a:latin typeface="Century Gothic" panose="020B0502020202020204" pitchFamily="34" charset="0"/>
              </a:rPr>
              <a:t>Grades will be figured based on total points, but weighted according to the following percentages:</a:t>
            </a:r>
            <a:endParaRPr lang="en-US" sz="1400" dirty="0">
              <a:solidFill>
                <a:prstClr val="black"/>
              </a:solidFill>
              <a:latin typeface="Century Gothic" panose="020B0502020202020204" pitchFamily="34" charset="0"/>
            </a:endParaRPr>
          </a:p>
        </p:txBody>
      </p:sp>
      <p:sp>
        <p:nvSpPr>
          <p:cNvPr id="22" name="TextBox 21">
            <a:extLst>
              <a:ext uri="{FF2B5EF4-FFF2-40B4-BE49-F238E27FC236}">
                <a16:creationId xmlns:a16="http://schemas.microsoft.com/office/drawing/2014/main" id="{B0936D29-3E40-48D5-8278-3537568B0669}"/>
              </a:ext>
            </a:extLst>
          </p:cNvPr>
          <p:cNvSpPr txBox="1"/>
          <p:nvPr/>
        </p:nvSpPr>
        <p:spPr>
          <a:xfrm>
            <a:off x="15724" y="256173"/>
            <a:ext cx="3291835" cy="707886"/>
          </a:xfrm>
          <a:prstGeom prst="rect">
            <a:avLst/>
          </a:prstGeom>
          <a:noFill/>
        </p:spPr>
        <p:txBody>
          <a:bodyPr wrap="square" rtlCol="0">
            <a:spAutoFit/>
          </a:bodyPr>
          <a:lstStyle/>
          <a:p>
            <a:pPr algn="ctr"/>
            <a:r>
              <a:rPr lang="en-US" sz="4000" dirty="0">
                <a:solidFill>
                  <a:schemeClr val="bg1"/>
                </a:solidFill>
                <a:latin typeface="Ink Free" pitchFamily="66" charset="0"/>
              </a:rPr>
              <a:t>Expectations</a:t>
            </a:r>
          </a:p>
        </p:txBody>
      </p:sp>
      <p:sp>
        <p:nvSpPr>
          <p:cNvPr id="27" name="Rectangle 26">
            <a:extLst>
              <a:ext uri="{FF2B5EF4-FFF2-40B4-BE49-F238E27FC236}">
                <a16:creationId xmlns:a16="http://schemas.microsoft.com/office/drawing/2014/main" id="{D896881C-63A0-4868-8698-F5BB65498B22}"/>
              </a:ext>
            </a:extLst>
          </p:cNvPr>
          <p:cNvSpPr/>
          <p:nvPr/>
        </p:nvSpPr>
        <p:spPr>
          <a:xfrm>
            <a:off x="6780852" y="1230717"/>
            <a:ext cx="3112324" cy="5601533"/>
          </a:xfrm>
          <a:prstGeom prst="rect">
            <a:avLst/>
          </a:prstGeom>
        </p:spPr>
        <p:txBody>
          <a:bodyPr wrap="square">
            <a:spAutoFit/>
          </a:bodyPr>
          <a:lstStyle/>
          <a:p>
            <a:pPr algn="ctr"/>
            <a:r>
              <a:rPr lang="en-US" sz="1400" b="1" dirty="0" smtClean="0">
                <a:latin typeface="Century Gothic" pitchFamily="34" charset="0"/>
              </a:rPr>
              <a:t>Unit Tests </a:t>
            </a:r>
            <a:r>
              <a:rPr lang="en-US" sz="1400" dirty="0" smtClean="0">
                <a:latin typeface="Century Gothic" pitchFamily="34" charset="0"/>
              </a:rPr>
              <a:t>will take place approximately every two weeks.  These assessments will evaluate students’ level of comprehension, mastery of reading skills, and vocabulary acquisition.  In general, little preparation is required as long as students have completed all homework assignments to the best of their ability, paid attention and asked questions during classroom activities, and participated in class discussions.  </a:t>
            </a:r>
          </a:p>
          <a:p>
            <a:pPr algn="ctr"/>
            <a:r>
              <a:rPr lang="en-US" sz="1400" dirty="0" smtClean="0">
                <a:latin typeface="Century Gothic" pitchFamily="34" charset="0"/>
              </a:rPr>
              <a:t/>
            </a:r>
            <a:br>
              <a:rPr lang="en-US" sz="1400" dirty="0" smtClean="0">
                <a:latin typeface="Century Gothic" pitchFamily="34" charset="0"/>
              </a:rPr>
            </a:br>
            <a:r>
              <a:rPr lang="en-US" sz="1400" b="1" dirty="0" smtClean="0">
                <a:latin typeface="Century Gothic" pitchFamily="34" charset="0"/>
              </a:rPr>
              <a:t>Quizzes</a:t>
            </a:r>
            <a:r>
              <a:rPr lang="en-US" sz="1400" dirty="0" smtClean="0">
                <a:latin typeface="Century Gothic" pitchFamily="34" charset="0"/>
              </a:rPr>
              <a:t> are administered during each Unit and focus on a reading skill.  Students will be required to complete a set of notes which will be discussed in class.  Utilizing these notes, students will be responsible for studying in order to prepare for quizzes.</a:t>
            </a:r>
          </a:p>
          <a:p>
            <a:r>
              <a:rPr lang="en-US" sz="1400" dirty="0" smtClean="0"/>
              <a:t/>
            </a:r>
            <a:br>
              <a:rPr lang="en-US" sz="1400" dirty="0" smtClean="0"/>
            </a:br>
            <a:endParaRPr lang="en-US" sz="2200" b="1" dirty="0"/>
          </a:p>
        </p:txBody>
      </p:sp>
      <p:sp>
        <p:nvSpPr>
          <p:cNvPr id="29" name="TextBox 28">
            <a:extLst>
              <a:ext uri="{FF2B5EF4-FFF2-40B4-BE49-F238E27FC236}">
                <a16:creationId xmlns:a16="http://schemas.microsoft.com/office/drawing/2014/main" id="{598EC6A2-110D-4E3B-8267-30803D27A991}"/>
              </a:ext>
            </a:extLst>
          </p:cNvPr>
          <p:cNvSpPr txBox="1"/>
          <p:nvPr/>
        </p:nvSpPr>
        <p:spPr>
          <a:xfrm>
            <a:off x="6660829" y="296459"/>
            <a:ext cx="3291835" cy="707886"/>
          </a:xfrm>
          <a:prstGeom prst="rect">
            <a:avLst/>
          </a:prstGeom>
          <a:noFill/>
        </p:spPr>
        <p:txBody>
          <a:bodyPr wrap="square" rtlCol="0">
            <a:spAutoFit/>
          </a:bodyPr>
          <a:lstStyle/>
          <a:p>
            <a:pPr algn="ctr"/>
            <a:r>
              <a:rPr lang="en-US" sz="4000" dirty="0" smtClean="0">
                <a:solidFill>
                  <a:schemeClr val="bg1"/>
                </a:solidFill>
                <a:latin typeface="Ink Free" pitchFamily="66" charset="0"/>
              </a:rPr>
              <a:t>Assessment</a:t>
            </a:r>
            <a:endParaRPr lang="en-US" sz="4000" dirty="0">
              <a:solidFill>
                <a:schemeClr val="bg1"/>
              </a:solidFill>
              <a:latin typeface="Ink Free" pitchFamily="66" charset="0"/>
            </a:endParaRPr>
          </a:p>
        </p:txBody>
      </p:sp>
      <p:cxnSp>
        <p:nvCxnSpPr>
          <p:cNvPr id="32" name="Straight Connector 31">
            <a:extLst>
              <a:ext uri="{FF2B5EF4-FFF2-40B4-BE49-F238E27FC236}">
                <a16:creationId xmlns:a16="http://schemas.microsoft.com/office/drawing/2014/main" id="{3CC0F8D1-74A9-4C3C-99A5-984D0776BF06}"/>
              </a:ext>
            </a:extLst>
          </p:cNvPr>
          <p:cNvCxnSpPr>
            <a:cxnSpLocks/>
          </p:cNvCxnSpPr>
          <p:nvPr/>
        </p:nvCxnSpPr>
        <p:spPr>
          <a:xfrm>
            <a:off x="3405340" y="6302290"/>
            <a:ext cx="6356679" cy="0"/>
          </a:xfrm>
          <a:prstGeom prst="line">
            <a:avLst/>
          </a:prstGeom>
          <a:ln w="57150" cap="rnd">
            <a:solidFill>
              <a:schemeClr val="tx1"/>
            </a:solidFill>
            <a:prstDash val="sysDot"/>
            <a:round/>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92BB3C78-8C0D-42B8-87CD-A9209072811D}"/>
              </a:ext>
            </a:extLst>
          </p:cNvPr>
          <p:cNvSpPr/>
          <p:nvPr/>
        </p:nvSpPr>
        <p:spPr>
          <a:xfrm>
            <a:off x="4834274" y="7293139"/>
            <a:ext cx="3231831" cy="307777"/>
          </a:xfrm>
          <a:prstGeom prst="rect">
            <a:avLst/>
          </a:prstGeom>
        </p:spPr>
        <p:txBody>
          <a:bodyPr wrap="square">
            <a:spAutoFit/>
          </a:bodyPr>
          <a:lstStyle/>
          <a:p>
            <a:pPr algn="ctr"/>
            <a:r>
              <a:rPr lang="en-US" sz="1400" dirty="0" smtClean="0">
                <a:solidFill>
                  <a:prstClr val="black"/>
                </a:solidFill>
                <a:latin typeface="Ink Free" pitchFamily="66" charset="0"/>
              </a:rPr>
              <a:t>- Dr. Seuss </a:t>
            </a:r>
            <a:endParaRPr lang="en-US" sz="1400" dirty="0">
              <a:solidFill>
                <a:prstClr val="black"/>
              </a:solidFill>
              <a:latin typeface="Ink Free" pitchFamily="66" charset="0"/>
            </a:endParaRPr>
          </a:p>
        </p:txBody>
      </p:sp>
      <p:pic>
        <p:nvPicPr>
          <p:cNvPr id="28" name="Picture 27" descr="books2.jfif"/>
          <p:cNvPicPr>
            <a:picLocks noChangeAspect="1"/>
          </p:cNvPicPr>
          <p:nvPr/>
        </p:nvPicPr>
        <p:blipFill>
          <a:blip r:embed="rId3" cstate="print"/>
          <a:stretch>
            <a:fillRect/>
          </a:stretch>
        </p:blipFill>
        <p:spPr>
          <a:xfrm>
            <a:off x="3958542" y="4697331"/>
            <a:ext cx="2056254" cy="1368344"/>
          </a:xfrm>
          <a:prstGeom prst="rect">
            <a:avLst/>
          </a:prstGeom>
        </p:spPr>
      </p:pic>
    </p:spTree>
    <p:extLst>
      <p:ext uri="{BB962C8B-B14F-4D97-AF65-F5344CB8AC3E}">
        <p14:creationId xmlns:p14="http://schemas.microsoft.com/office/powerpoint/2010/main" val="16485698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478</TotalTime>
  <Words>214</Words>
  <Application>Microsoft Office PowerPoint</Application>
  <PresentationFormat>Custom</PresentationFormat>
  <Paragraphs>65</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Century Gothic</vt:lpstr>
      <vt:lpstr>Ink Free</vt:lpstr>
      <vt:lpstr>Lemon Tuesday</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Gross</dc:creator>
  <cp:lastModifiedBy>Angie Woodhall</cp:lastModifiedBy>
  <cp:revision>39</cp:revision>
  <cp:lastPrinted>2019-08-12T16:29:11Z</cp:lastPrinted>
  <dcterms:created xsi:type="dcterms:W3CDTF">2018-07-29T01:33:02Z</dcterms:created>
  <dcterms:modified xsi:type="dcterms:W3CDTF">2019-08-12T17:16:44Z</dcterms:modified>
</cp:coreProperties>
</file>